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83" r:id="rId2"/>
    <p:sldId id="292" r:id="rId3"/>
    <p:sldId id="293" r:id="rId4"/>
    <p:sldId id="295" r:id="rId5"/>
    <p:sldId id="296" r:id="rId6"/>
    <p:sldId id="297" r:id="rId7"/>
    <p:sldId id="302" r:id="rId8"/>
    <p:sldId id="299" r:id="rId9"/>
    <p:sldId id="300" r:id="rId10"/>
    <p:sldId id="304" r:id="rId11"/>
    <p:sldId id="305" r:id="rId12"/>
    <p:sldId id="306" r:id="rId13"/>
    <p:sldId id="303" r:id="rId14"/>
    <p:sldId id="308" r:id="rId15"/>
    <p:sldId id="311" r:id="rId16"/>
    <p:sldId id="298" r:id="rId17"/>
    <p:sldId id="301" r:id="rId18"/>
  </p:sldIdLst>
  <p:sldSz cx="14020800" cy="10515600"/>
  <p:notesSz cx="6858000" cy="9144000"/>
  <p:defaultTextStyle>
    <a:defPPr>
      <a:defRPr lang="en-US"/>
    </a:defPPr>
    <a:lvl1pPr marL="0" algn="l" defTabSz="10000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044" algn="l" defTabSz="10000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0086" algn="l" defTabSz="10000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0130" algn="l" defTabSz="10000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0173" algn="l" defTabSz="10000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0217" algn="l" defTabSz="10000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0259" algn="l" defTabSz="10000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0304" algn="l" defTabSz="10000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0347" algn="l" defTabSz="100008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206" userDrawn="1">
          <p15:clr>
            <a:srgbClr val="A4A3A4"/>
          </p15:clr>
        </p15:guide>
        <p15:guide id="3" orient="horz" pos="3312" userDrawn="1">
          <p15:clr>
            <a:srgbClr val="A4A3A4"/>
          </p15:clr>
        </p15:guide>
        <p15:guide id="4" pos="44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D7F"/>
    <a:srgbClr val="8D6CD1"/>
    <a:srgbClr val="B2B2B2"/>
    <a:srgbClr val="719500"/>
    <a:srgbClr val="9A9B9D"/>
    <a:srgbClr val="9900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5053" autoAdjust="0"/>
  </p:normalViewPr>
  <p:slideViewPr>
    <p:cSldViewPr>
      <p:cViewPr varScale="1">
        <p:scale>
          <a:sx n="51" d="100"/>
          <a:sy n="51" d="100"/>
        </p:scale>
        <p:origin x="120" y="480"/>
      </p:cViewPr>
      <p:guideLst>
        <p:guide orient="horz" pos="2160"/>
        <p:guide pos="4206"/>
        <p:guide orient="horz" pos="3312"/>
        <p:guide pos="4416"/>
      </p:guideLst>
    </p:cSldViewPr>
  </p:slideViewPr>
  <p:outlineViewPr>
    <p:cViewPr>
      <p:scale>
        <a:sx n="33" d="100"/>
        <a:sy n="33" d="100"/>
      </p:scale>
      <p:origin x="0" y="-121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279784320438206"/>
          <c:y val="0.14618885087572478"/>
          <c:w val="0.63401606898322505"/>
          <c:h val="0.741370852160494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Sheet1!$A$2:$A$35</c:f>
              <c:strCache>
                <c:ptCount val="34"/>
                <c:pt idx="0">
                  <c:v>Accounting</c:v>
                </c:pt>
                <c:pt idx="1">
                  <c:v>Advanced Composites</c:v>
                </c:pt>
                <c:pt idx="2">
                  <c:v>Architectural Engineering</c:v>
                </c:pt>
                <c:pt idx="3">
                  <c:v>Auto Tech</c:v>
                </c:pt>
                <c:pt idx="4">
                  <c:v>Auto Upholestry</c:v>
                </c:pt>
                <c:pt idx="5">
                  <c:v>Aviation Maintenance Tech</c:v>
                </c:pt>
                <c:pt idx="6">
                  <c:v>Central Service/Sterile Processing</c:v>
                </c:pt>
                <c:pt idx="7">
                  <c:v>CNISS</c:v>
                </c:pt>
                <c:pt idx="8">
                  <c:v>Computer Programming &amp; Web Development</c:v>
                </c:pt>
                <c:pt idx="9">
                  <c:v>Cosmetology</c:v>
                </c:pt>
                <c:pt idx="10">
                  <c:v>Dental Assistant</c:v>
                </c:pt>
                <c:pt idx="11">
                  <c:v>Early Childhood Education</c:v>
                </c:pt>
                <c:pt idx="12">
                  <c:v>Electrician Low Voltage Tech</c:v>
                </c:pt>
                <c:pt idx="13">
                  <c:v>Esthetic Sciences</c:v>
                </c:pt>
                <c:pt idx="14">
                  <c:v>Graphic Technologies</c:v>
                </c:pt>
                <c:pt idx="15">
                  <c:v>Health Unit Coordinator </c:v>
                </c:pt>
                <c:pt idx="16">
                  <c:v>Hemodialysis </c:v>
                </c:pt>
                <c:pt idx="17">
                  <c:v>Human services</c:v>
                </c:pt>
                <c:pt idx="18">
                  <c:v>HVAC</c:v>
                </c:pt>
                <c:pt idx="19">
                  <c:v>Interior Design</c:v>
                </c:pt>
                <c:pt idx="20">
                  <c:v>Licensed practical nursing</c:v>
                </c:pt>
                <c:pt idx="21">
                  <c:v>manufacturing tech</c:v>
                </c:pt>
                <c:pt idx="22">
                  <c:v>massage studies </c:v>
                </c:pt>
                <c:pt idx="23">
                  <c:v>medical assistant </c:v>
                </c:pt>
                <c:pt idx="24">
                  <c:v>medical lab tech</c:v>
                </c:pt>
                <c:pt idx="25">
                  <c:v>non-destructive testing </c:v>
                </c:pt>
                <c:pt idx="26">
                  <c:v>nursing assistant certificate</c:v>
                </c:pt>
                <c:pt idx="27">
                  <c:v>pastry arts </c:v>
                </c:pt>
                <c:pt idx="28">
                  <c:v>pharmacy tech</c:v>
                </c:pt>
                <c:pt idx="29">
                  <c:v>Pre-Nursing </c:v>
                </c:pt>
                <c:pt idx="30">
                  <c:v>Professional Pilot</c:v>
                </c:pt>
                <c:pt idx="31">
                  <c:v>Retail Business Management</c:v>
                </c:pt>
                <c:pt idx="32">
                  <c:v>Surgical technology </c:v>
                </c:pt>
                <c:pt idx="33">
                  <c:v>Welding </c:v>
                </c:pt>
              </c:strCache>
            </c:str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6</c:v>
                </c:pt>
                <c:pt idx="6">
                  <c:v>2</c:v>
                </c:pt>
                <c:pt idx="7">
                  <c:v>18</c:v>
                </c:pt>
                <c:pt idx="8">
                  <c:v>4</c:v>
                </c:pt>
                <c:pt idx="9">
                  <c:v>2</c:v>
                </c:pt>
                <c:pt idx="10">
                  <c:v>6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4</c:v>
                </c:pt>
                <c:pt idx="18">
                  <c:v>1</c:v>
                </c:pt>
                <c:pt idx="19">
                  <c:v>7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3</c:v>
                </c:pt>
                <c:pt idx="24">
                  <c:v>2</c:v>
                </c:pt>
                <c:pt idx="25">
                  <c:v>2</c:v>
                </c:pt>
                <c:pt idx="26">
                  <c:v>1</c:v>
                </c:pt>
                <c:pt idx="27">
                  <c:v>2</c:v>
                </c:pt>
                <c:pt idx="28">
                  <c:v>1</c:v>
                </c:pt>
                <c:pt idx="29">
                  <c:v>2</c:v>
                </c:pt>
                <c:pt idx="30">
                  <c:v>3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6-43CB-BE1E-27F2FCFB0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47853792"/>
        <c:axId val="1447842912"/>
      </c:barChart>
      <c:catAx>
        <c:axId val="1447853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842912"/>
        <c:crosses val="autoZero"/>
        <c:auto val="1"/>
        <c:lblAlgn val="ctr"/>
        <c:lblOffset val="100"/>
        <c:noMultiLvlLbl val="0"/>
      </c:catAx>
      <c:valAx>
        <c:axId val="1447842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85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$0 (unwilling to fund these services)</c:v>
                </c:pt>
                <c:pt idx="1">
                  <c:v>$1-$3 per credit</c:v>
                </c:pt>
                <c:pt idx="2">
                  <c:v>$4-$6 per credit</c:v>
                </c:pt>
                <c:pt idx="3">
                  <c:v>$7-$9 per credit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0.3034</c:v>
                </c:pt>
                <c:pt idx="1">
                  <c:v>0.38200000000000001</c:v>
                </c:pt>
                <c:pt idx="2">
                  <c:v>0.25840000000000002</c:v>
                </c:pt>
                <c:pt idx="3" formatCode="0.00%">
                  <c:v>5.62E-2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C-4898-990F-6AB7FD30D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47844544"/>
        <c:axId val="1312056736"/>
      </c:barChart>
      <c:catAx>
        <c:axId val="1447844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2056736"/>
        <c:crosses val="autoZero"/>
        <c:auto val="1"/>
        <c:lblAlgn val="ctr"/>
        <c:lblOffset val="100"/>
        <c:noMultiLvlLbl val="0"/>
      </c:catAx>
      <c:valAx>
        <c:axId val="131205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84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018372517454279E-2"/>
          <c:y val="0"/>
          <c:w val="0.94016378769383879"/>
          <c:h val="0.835396247110902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5-467B-BCC6-E9DDC67F0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12046944"/>
        <c:axId val="1312056192"/>
      </c:barChart>
      <c:catAx>
        <c:axId val="1312046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2056192"/>
        <c:crosses val="autoZero"/>
        <c:auto val="1"/>
        <c:lblAlgn val="ctr"/>
        <c:lblOffset val="100"/>
        <c:noMultiLvlLbl val="0"/>
      </c:catAx>
      <c:valAx>
        <c:axId val="1312056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204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6"/>
            <a:ext cx="2971337" cy="456888"/>
          </a:xfrm>
          <a:prstGeom prst="rect">
            <a:avLst/>
          </a:prstGeom>
        </p:spPr>
        <p:txBody>
          <a:bodyPr vert="horz" lIns="89410" tIns="44705" rIns="89410" bIns="447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120" y="6"/>
            <a:ext cx="2971336" cy="456888"/>
          </a:xfrm>
          <a:prstGeom prst="rect">
            <a:avLst/>
          </a:prstGeom>
        </p:spPr>
        <p:txBody>
          <a:bodyPr vert="horz" lIns="89410" tIns="44705" rIns="89410" bIns="44705" rtlCol="0"/>
          <a:lstStyle>
            <a:lvl1pPr algn="r">
              <a:defRPr sz="1200"/>
            </a:lvl1pPr>
          </a:lstStyle>
          <a:p>
            <a:fld id="{F66F2CFA-C68B-4A8D-8CA4-4AF752A7315B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685559"/>
            <a:ext cx="2971337" cy="456888"/>
          </a:xfrm>
          <a:prstGeom prst="rect">
            <a:avLst/>
          </a:prstGeom>
        </p:spPr>
        <p:txBody>
          <a:bodyPr vert="horz" lIns="89410" tIns="44705" rIns="89410" bIns="447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120" y="8685559"/>
            <a:ext cx="2971336" cy="456888"/>
          </a:xfrm>
          <a:prstGeom prst="rect">
            <a:avLst/>
          </a:prstGeom>
        </p:spPr>
        <p:txBody>
          <a:bodyPr vert="horz" lIns="89410" tIns="44705" rIns="89410" bIns="44705" rtlCol="0" anchor="b"/>
          <a:lstStyle>
            <a:lvl1pPr algn="r">
              <a:defRPr sz="1200"/>
            </a:lvl1pPr>
          </a:lstStyle>
          <a:p>
            <a:fld id="{3F33000A-8908-490B-A5CC-07B8054D00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7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6"/>
            <a:ext cx="2971337" cy="456888"/>
          </a:xfrm>
          <a:prstGeom prst="rect">
            <a:avLst/>
          </a:prstGeom>
        </p:spPr>
        <p:txBody>
          <a:bodyPr vert="horz" lIns="89410" tIns="44705" rIns="89410" bIns="447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120" y="6"/>
            <a:ext cx="2971336" cy="456888"/>
          </a:xfrm>
          <a:prstGeom prst="rect">
            <a:avLst/>
          </a:prstGeom>
        </p:spPr>
        <p:txBody>
          <a:bodyPr vert="horz" lIns="89410" tIns="44705" rIns="89410" bIns="44705" rtlCol="0"/>
          <a:lstStyle>
            <a:lvl1pPr algn="r">
              <a:defRPr sz="1200"/>
            </a:lvl1pPr>
          </a:lstStyle>
          <a:p>
            <a:fld id="{09776CA4-A3A1-4D89-A564-20C325144D5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10" tIns="44705" rIns="89410" bIns="4470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342" y="4342781"/>
            <a:ext cx="5487326" cy="4115112"/>
          </a:xfrm>
          <a:prstGeom prst="rect">
            <a:avLst/>
          </a:prstGeom>
        </p:spPr>
        <p:txBody>
          <a:bodyPr vert="horz" lIns="89410" tIns="44705" rIns="89410" bIns="447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8685559"/>
            <a:ext cx="2971337" cy="456888"/>
          </a:xfrm>
          <a:prstGeom prst="rect">
            <a:avLst/>
          </a:prstGeom>
        </p:spPr>
        <p:txBody>
          <a:bodyPr vert="horz" lIns="89410" tIns="44705" rIns="89410" bIns="447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120" y="8685559"/>
            <a:ext cx="2971336" cy="456888"/>
          </a:xfrm>
          <a:prstGeom prst="rect">
            <a:avLst/>
          </a:prstGeom>
        </p:spPr>
        <p:txBody>
          <a:bodyPr vert="horz" lIns="89410" tIns="44705" rIns="89410" bIns="44705" rtlCol="0" anchor="b"/>
          <a:lstStyle>
            <a:lvl1pPr algn="r">
              <a:defRPr sz="1200"/>
            </a:lvl1pPr>
          </a:lstStyle>
          <a:p>
            <a:fld id="{40D9B29E-0859-4DA2-8641-38C8B3D7C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5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0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0044" algn="l" defTabSz="1000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0086" algn="l" defTabSz="1000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0130" algn="l" defTabSz="1000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0173" algn="l" defTabSz="1000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0217" algn="l" defTabSz="1000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00259" algn="l" defTabSz="1000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00304" algn="l" defTabSz="1000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00347" algn="l" defTabSz="100008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9B29E-0859-4DA2-8641-38C8B3D7CD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1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53" y="9814560"/>
            <a:ext cx="14017149" cy="701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9712618"/>
            <a:ext cx="14017149" cy="981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1163726"/>
            <a:ext cx="11567160" cy="546811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2266" spc="-7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058" y="6831952"/>
            <a:ext cx="11567160" cy="17526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680" cap="all" spc="307" baseline="0">
                <a:solidFill>
                  <a:schemeClr val="tx2"/>
                </a:solidFill>
                <a:latin typeface="+mj-lt"/>
              </a:defRPr>
            </a:lvl1pPr>
            <a:lvl2pPr marL="701025" indent="0" algn="ctr">
              <a:buNone/>
              <a:defRPr sz="3680"/>
            </a:lvl2pPr>
            <a:lvl3pPr marL="1402050" indent="0" algn="ctr">
              <a:buNone/>
              <a:defRPr sz="3680"/>
            </a:lvl3pPr>
            <a:lvl4pPr marL="2103074" indent="0" algn="ctr">
              <a:buNone/>
              <a:defRPr sz="3067"/>
            </a:lvl4pPr>
            <a:lvl5pPr marL="2804099" indent="0" algn="ctr">
              <a:buNone/>
              <a:defRPr sz="3067"/>
            </a:lvl5pPr>
            <a:lvl6pPr marL="3505124" indent="0" algn="ctr">
              <a:buNone/>
              <a:defRPr sz="3067"/>
            </a:lvl6pPr>
            <a:lvl7pPr marL="4206149" indent="0" algn="ctr">
              <a:buNone/>
              <a:defRPr sz="3067"/>
            </a:lvl7pPr>
            <a:lvl8pPr marL="4907173" indent="0" algn="ctr">
              <a:buNone/>
              <a:defRPr sz="3067"/>
            </a:lvl8pPr>
            <a:lvl9pPr marL="5608198" indent="0" algn="ctr">
              <a:buNone/>
              <a:defRPr sz="3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88807" y="6659880"/>
            <a:ext cx="113568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43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0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53" y="9814560"/>
            <a:ext cx="14017149" cy="701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9712618"/>
            <a:ext cx="14017149" cy="981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33636" y="632196"/>
            <a:ext cx="3023235" cy="8831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931" y="632196"/>
            <a:ext cx="8894445" cy="8831844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1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53" y="9814560"/>
            <a:ext cx="14017149" cy="701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9" y="9712618"/>
            <a:ext cx="14017149" cy="981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1163726"/>
            <a:ext cx="11567160" cy="546811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2266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6828130"/>
            <a:ext cx="11567160" cy="17526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680" cap="all" spc="307" baseline="0">
                <a:solidFill>
                  <a:schemeClr val="tx2"/>
                </a:solidFill>
                <a:latin typeface="+mj-lt"/>
              </a:defRPr>
            </a:lvl1pPr>
            <a:lvl2pPr marL="701025" indent="0">
              <a:buNone/>
              <a:defRPr sz="2760">
                <a:solidFill>
                  <a:schemeClr val="tx1">
                    <a:tint val="75000"/>
                  </a:schemeClr>
                </a:solidFill>
              </a:defRPr>
            </a:lvl2pPr>
            <a:lvl3pPr marL="1402050" indent="0">
              <a:buNone/>
              <a:defRPr sz="2453">
                <a:solidFill>
                  <a:schemeClr val="tx1">
                    <a:tint val="75000"/>
                  </a:schemeClr>
                </a:solidFill>
              </a:defRPr>
            </a:lvl3pPr>
            <a:lvl4pPr marL="2103074" indent="0">
              <a:buNone/>
              <a:defRPr sz="2147">
                <a:solidFill>
                  <a:schemeClr val="tx1">
                    <a:tint val="75000"/>
                  </a:schemeClr>
                </a:solidFill>
              </a:defRPr>
            </a:lvl4pPr>
            <a:lvl5pPr marL="2804099" indent="0">
              <a:buNone/>
              <a:defRPr sz="2147">
                <a:solidFill>
                  <a:schemeClr val="tx1">
                    <a:tint val="75000"/>
                  </a:schemeClr>
                </a:solidFill>
              </a:defRPr>
            </a:lvl5pPr>
            <a:lvl6pPr marL="3505124" indent="0">
              <a:buNone/>
              <a:defRPr sz="2147">
                <a:solidFill>
                  <a:schemeClr val="tx1">
                    <a:tint val="75000"/>
                  </a:schemeClr>
                </a:solidFill>
              </a:defRPr>
            </a:lvl6pPr>
            <a:lvl7pPr marL="4206149" indent="0">
              <a:buNone/>
              <a:defRPr sz="2147">
                <a:solidFill>
                  <a:schemeClr val="tx1">
                    <a:tint val="75000"/>
                  </a:schemeClr>
                </a:solidFill>
              </a:defRPr>
            </a:lvl7pPr>
            <a:lvl8pPr marL="4907173" indent="0">
              <a:buNone/>
              <a:defRPr sz="2147">
                <a:solidFill>
                  <a:schemeClr val="tx1">
                    <a:tint val="75000"/>
                  </a:schemeClr>
                </a:solidFill>
              </a:defRPr>
            </a:lvl8pPr>
            <a:lvl9pPr marL="5608198" indent="0">
              <a:buNone/>
              <a:defRPr sz="21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88807" y="6659880"/>
            <a:ext cx="113568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17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61872" y="439460"/>
            <a:ext cx="11567160" cy="22244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2830125"/>
            <a:ext cx="5678424" cy="6169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0608" y="2830127"/>
            <a:ext cx="5678424" cy="6169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7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61872" y="439460"/>
            <a:ext cx="11567160" cy="22244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2830613"/>
            <a:ext cx="5678424" cy="112896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067" b="0" cap="all" baseline="0">
                <a:solidFill>
                  <a:schemeClr val="tx2"/>
                </a:solidFill>
              </a:defRPr>
            </a:lvl1pPr>
            <a:lvl2pPr marL="701025" indent="0">
              <a:buNone/>
              <a:defRPr sz="3067" b="1"/>
            </a:lvl2pPr>
            <a:lvl3pPr marL="1402050" indent="0">
              <a:buNone/>
              <a:defRPr sz="2760" b="1"/>
            </a:lvl3pPr>
            <a:lvl4pPr marL="2103074" indent="0">
              <a:buNone/>
              <a:defRPr sz="2453" b="1"/>
            </a:lvl4pPr>
            <a:lvl5pPr marL="2804099" indent="0">
              <a:buNone/>
              <a:defRPr sz="2453" b="1"/>
            </a:lvl5pPr>
            <a:lvl6pPr marL="3505124" indent="0">
              <a:buNone/>
              <a:defRPr sz="2453" b="1"/>
            </a:lvl6pPr>
            <a:lvl7pPr marL="4206149" indent="0">
              <a:buNone/>
              <a:defRPr sz="2453" b="1"/>
            </a:lvl7pPr>
            <a:lvl8pPr marL="4907173" indent="0">
              <a:buNone/>
              <a:defRPr sz="2453" b="1"/>
            </a:lvl8pPr>
            <a:lvl9pPr marL="5608198" indent="0">
              <a:buNone/>
              <a:defRPr sz="24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3959579"/>
            <a:ext cx="5678424" cy="51799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50608" y="2830613"/>
            <a:ext cx="5678424" cy="112896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067" b="0" cap="all" baseline="0">
                <a:solidFill>
                  <a:schemeClr val="tx2"/>
                </a:solidFill>
              </a:defRPr>
            </a:lvl1pPr>
            <a:lvl2pPr marL="701025" indent="0">
              <a:buNone/>
              <a:defRPr sz="3067" b="1"/>
            </a:lvl2pPr>
            <a:lvl3pPr marL="1402050" indent="0">
              <a:buNone/>
              <a:defRPr sz="2760" b="1"/>
            </a:lvl3pPr>
            <a:lvl4pPr marL="2103074" indent="0">
              <a:buNone/>
              <a:defRPr sz="2453" b="1"/>
            </a:lvl4pPr>
            <a:lvl5pPr marL="2804099" indent="0">
              <a:buNone/>
              <a:defRPr sz="2453" b="1"/>
            </a:lvl5pPr>
            <a:lvl6pPr marL="3505124" indent="0">
              <a:buNone/>
              <a:defRPr sz="2453" b="1"/>
            </a:lvl6pPr>
            <a:lvl7pPr marL="4206149" indent="0">
              <a:buNone/>
              <a:defRPr sz="2453" b="1"/>
            </a:lvl7pPr>
            <a:lvl8pPr marL="4907173" indent="0">
              <a:buNone/>
              <a:defRPr sz="2453" b="1"/>
            </a:lvl8pPr>
            <a:lvl9pPr marL="5608198" indent="0">
              <a:buNone/>
              <a:defRPr sz="24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50608" y="3959579"/>
            <a:ext cx="5678424" cy="51799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5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54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53" y="9814560"/>
            <a:ext cx="14017149" cy="701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9" y="9712618"/>
            <a:ext cx="14017149" cy="981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8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" y="0"/>
            <a:ext cx="4658409" cy="1051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646081" y="0"/>
            <a:ext cx="73609" cy="1051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911350"/>
            <a:ext cx="3680460" cy="3505200"/>
          </a:xfrm>
        </p:spPr>
        <p:txBody>
          <a:bodyPr anchor="b">
            <a:normAutofit/>
          </a:bodyPr>
          <a:lstStyle>
            <a:lvl1pPr>
              <a:defRPr sz="55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690" y="1121664"/>
            <a:ext cx="7466076" cy="806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4486656"/>
            <a:ext cx="3680460" cy="518132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  <a:lvl2pPr marL="701025" indent="0">
              <a:buNone/>
              <a:defRPr sz="1840"/>
            </a:lvl2pPr>
            <a:lvl3pPr marL="1402050" indent="0">
              <a:buNone/>
              <a:defRPr sz="1533"/>
            </a:lvl3pPr>
            <a:lvl4pPr marL="2103074" indent="0">
              <a:buNone/>
              <a:defRPr sz="1380"/>
            </a:lvl4pPr>
            <a:lvl5pPr marL="2804099" indent="0">
              <a:buNone/>
              <a:defRPr sz="1380"/>
            </a:lvl5pPr>
            <a:lvl6pPr marL="3505124" indent="0">
              <a:buNone/>
              <a:defRPr sz="1380"/>
            </a:lvl6pPr>
            <a:lvl7pPr marL="4206149" indent="0">
              <a:buNone/>
              <a:defRPr sz="1380"/>
            </a:lvl7pPr>
            <a:lvl8pPr marL="4907173" indent="0">
              <a:buNone/>
              <a:defRPr sz="1380"/>
            </a:lvl8pPr>
            <a:lvl9pPr marL="5608198" indent="0">
              <a:buNone/>
              <a:defRPr sz="1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5340" y="9905006"/>
            <a:ext cx="3011287" cy="559858"/>
          </a:xfrm>
        </p:spPr>
        <p:txBody>
          <a:bodyPr/>
          <a:lstStyle>
            <a:lvl1pPr algn="l">
              <a:defRPr/>
            </a:lvl1pPr>
          </a:lstStyle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20690" y="9905006"/>
            <a:ext cx="5345430" cy="559858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7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594600"/>
            <a:ext cx="14017149" cy="292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9" y="7536450"/>
            <a:ext cx="14017149" cy="981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781544"/>
            <a:ext cx="11630692" cy="1261872"/>
          </a:xfrm>
        </p:spPr>
        <p:txBody>
          <a:bodyPr tIns="0" bIns="0" anchor="b">
            <a:noAutofit/>
          </a:bodyPr>
          <a:lstStyle>
            <a:lvl1pPr>
              <a:defRPr sz="55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" y="0"/>
            <a:ext cx="14020783" cy="7536450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4907"/>
            </a:lvl1pPr>
            <a:lvl2pPr marL="701025" indent="0">
              <a:buNone/>
              <a:defRPr sz="4293"/>
            </a:lvl2pPr>
            <a:lvl3pPr marL="1402050" indent="0">
              <a:buNone/>
              <a:defRPr sz="3680"/>
            </a:lvl3pPr>
            <a:lvl4pPr marL="2103074" indent="0">
              <a:buNone/>
              <a:defRPr sz="3067"/>
            </a:lvl4pPr>
            <a:lvl5pPr marL="2804099" indent="0">
              <a:buNone/>
              <a:defRPr sz="3067"/>
            </a:lvl5pPr>
            <a:lvl6pPr marL="3505124" indent="0">
              <a:buNone/>
              <a:defRPr sz="3067"/>
            </a:lvl6pPr>
            <a:lvl7pPr marL="4206149" indent="0">
              <a:buNone/>
              <a:defRPr sz="3067"/>
            </a:lvl7pPr>
            <a:lvl8pPr marL="4907173" indent="0">
              <a:buNone/>
              <a:defRPr sz="3067"/>
            </a:lvl8pPr>
            <a:lvl9pPr marL="5608198" indent="0">
              <a:buNone/>
              <a:defRPr sz="30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1872" y="9057437"/>
            <a:ext cx="11637264" cy="91135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920"/>
              </a:spcAft>
              <a:buNone/>
              <a:defRPr sz="2300">
                <a:solidFill>
                  <a:srgbClr val="FFFFFF"/>
                </a:solidFill>
              </a:defRPr>
            </a:lvl1pPr>
            <a:lvl2pPr marL="701025" indent="0">
              <a:buNone/>
              <a:defRPr sz="1840"/>
            </a:lvl2pPr>
            <a:lvl3pPr marL="1402050" indent="0">
              <a:buNone/>
              <a:defRPr sz="1533"/>
            </a:lvl3pPr>
            <a:lvl4pPr marL="2103074" indent="0">
              <a:buNone/>
              <a:defRPr sz="1380"/>
            </a:lvl4pPr>
            <a:lvl5pPr marL="2804099" indent="0">
              <a:buNone/>
              <a:defRPr sz="1380"/>
            </a:lvl5pPr>
            <a:lvl6pPr marL="3505124" indent="0">
              <a:buNone/>
              <a:defRPr sz="1380"/>
            </a:lvl6pPr>
            <a:lvl7pPr marL="4206149" indent="0">
              <a:buNone/>
              <a:defRPr sz="1380"/>
            </a:lvl7pPr>
            <a:lvl8pPr marL="4907173" indent="0">
              <a:buNone/>
              <a:defRPr sz="1380"/>
            </a:lvl8pPr>
            <a:lvl9pPr marL="5608198" indent="0">
              <a:buNone/>
              <a:defRPr sz="1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9814560"/>
            <a:ext cx="14020802" cy="701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9712617"/>
            <a:ext cx="14020802" cy="101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439460"/>
            <a:ext cx="11567160" cy="2224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1" y="2830125"/>
            <a:ext cx="11567162" cy="61691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1874" y="9905006"/>
            <a:ext cx="2843111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0">
                <a:solidFill>
                  <a:srgbClr val="FFFFFF"/>
                </a:solidFill>
              </a:defRPr>
            </a:lvl1pPr>
          </a:lstStyle>
          <a:p>
            <a:fld id="{C1A3C455-3464-4712-98BE-4DF0B759CCA8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114" y="9905006"/>
            <a:ext cx="5546225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85528" y="9905006"/>
            <a:ext cx="1508829" cy="5598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10">
                <a:solidFill>
                  <a:srgbClr val="FFFFFF"/>
                </a:solidFill>
              </a:defRPr>
            </a:lvl1pPr>
          </a:lstStyle>
          <a:p>
            <a:fld id="{5DB819C5-B170-44C4-A7F0-585CC91E86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72562" y="2664696"/>
            <a:ext cx="1146200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91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1402050" rtl="0" eaLnBrk="1" latinLnBrk="0" hangingPunct="1">
        <a:lnSpc>
          <a:spcPct val="85000"/>
        </a:lnSpc>
        <a:spcBef>
          <a:spcPct val="0"/>
        </a:spcBef>
        <a:buNone/>
        <a:defRPr sz="7360" kern="1200" spc="-7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40205" indent="-140205" algn="l" defTabSz="1402050" rtl="0" eaLnBrk="1" latinLnBrk="0" hangingPunct="1">
        <a:lnSpc>
          <a:spcPct val="90000"/>
        </a:lnSpc>
        <a:spcBef>
          <a:spcPts val="1840"/>
        </a:spcBef>
        <a:spcAft>
          <a:spcPts val="307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0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8861" indent="-280410" algn="l" defTabSz="1402050" rtl="0" eaLnBrk="1" latinLnBrk="0" hangingPunct="1">
        <a:lnSpc>
          <a:spcPct val="90000"/>
        </a:lnSpc>
        <a:spcBef>
          <a:spcPts val="307"/>
        </a:spcBef>
        <a:spcAft>
          <a:spcPts val="613"/>
        </a:spcAft>
        <a:buClr>
          <a:schemeClr val="accent1"/>
        </a:buClr>
        <a:buFont typeface="Calibri" pitchFamily="34" charset="0"/>
        <a:buChar char="◦"/>
        <a:defRPr sz="27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69271" indent="-280410" algn="l" defTabSz="1402050" rtl="0" eaLnBrk="1" latinLnBrk="0" hangingPunct="1">
        <a:lnSpc>
          <a:spcPct val="90000"/>
        </a:lnSpc>
        <a:spcBef>
          <a:spcPts val="307"/>
        </a:spcBef>
        <a:spcAft>
          <a:spcPts val="613"/>
        </a:spcAft>
        <a:buClr>
          <a:schemeClr val="accent1"/>
        </a:buClr>
        <a:buFont typeface="Calibri" pitchFamily="34" charset="0"/>
        <a:buChar char="◦"/>
        <a:defRPr sz="21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49681" indent="-280410" algn="l" defTabSz="1402050" rtl="0" eaLnBrk="1" latinLnBrk="0" hangingPunct="1">
        <a:lnSpc>
          <a:spcPct val="90000"/>
        </a:lnSpc>
        <a:spcBef>
          <a:spcPts val="307"/>
        </a:spcBef>
        <a:spcAft>
          <a:spcPts val="613"/>
        </a:spcAft>
        <a:buClr>
          <a:schemeClr val="accent1"/>
        </a:buClr>
        <a:buFont typeface="Calibri" pitchFamily="34" charset="0"/>
        <a:buChar char="◦"/>
        <a:defRPr sz="21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30091" indent="-280410" algn="l" defTabSz="1402050" rtl="0" eaLnBrk="1" latinLnBrk="0" hangingPunct="1">
        <a:lnSpc>
          <a:spcPct val="90000"/>
        </a:lnSpc>
        <a:spcBef>
          <a:spcPts val="307"/>
        </a:spcBef>
        <a:spcAft>
          <a:spcPts val="613"/>
        </a:spcAft>
        <a:buClr>
          <a:schemeClr val="accent1"/>
        </a:buClr>
        <a:buFont typeface="Calibri" pitchFamily="34" charset="0"/>
        <a:buChar char="◦"/>
        <a:defRPr sz="21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86630" indent="-350512" algn="l" defTabSz="1402050" rtl="0" eaLnBrk="1" latinLnBrk="0" hangingPunct="1">
        <a:lnSpc>
          <a:spcPct val="90000"/>
        </a:lnSpc>
        <a:spcBef>
          <a:spcPts val="307"/>
        </a:spcBef>
        <a:spcAft>
          <a:spcPts val="613"/>
        </a:spcAft>
        <a:buClr>
          <a:schemeClr val="accent1"/>
        </a:buClr>
        <a:buFont typeface="Calibri" pitchFamily="34" charset="0"/>
        <a:buChar char="◦"/>
        <a:defRPr sz="21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93290" indent="-350512" algn="l" defTabSz="1402050" rtl="0" eaLnBrk="1" latinLnBrk="0" hangingPunct="1">
        <a:lnSpc>
          <a:spcPct val="90000"/>
        </a:lnSpc>
        <a:spcBef>
          <a:spcPts val="307"/>
        </a:spcBef>
        <a:spcAft>
          <a:spcPts val="613"/>
        </a:spcAft>
        <a:buClr>
          <a:schemeClr val="accent1"/>
        </a:buClr>
        <a:buFont typeface="Calibri" pitchFamily="34" charset="0"/>
        <a:buChar char="◦"/>
        <a:defRPr sz="21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99950" indent="-350512" algn="l" defTabSz="1402050" rtl="0" eaLnBrk="1" latinLnBrk="0" hangingPunct="1">
        <a:lnSpc>
          <a:spcPct val="90000"/>
        </a:lnSpc>
        <a:spcBef>
          <a:spcPts val="307"/>
        </a:spcBef>
        <a:spcAft>
          <a:spcPts val="613"/>
        </a:spcAft>
        <a:buClr>
          <a:schemeClr val="accent1"/>
        </a:buClr>
        <a:buFont typeface="Calibri" pitchFamily="34" charset="0"/>
        <a:buChar char="◦"/>
        <a:defRPr sz="21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606610" indent="-350512" algn="l" defTabSz="1402050" rtl="0" eaLnBrk="1" latinLnBrk="0" hangingPunct="1">
        <a:lnSpc>
          <a:spcPct val="90000"/>
        </a:lnSpc>
        <a:spcBef>
          <a:spcPts val="307"/>
        </a:spcBef>
        <a:spcAft>
          <a:spcPts val="613"/>
        </a:spcAft>
        <a:buClr>
          <a:schemeClr val="accent1"/>
        </a:buClr>
        <a:buFont typeface="Calibri" pitchFamily="34" charset="0"/>
        <a:buChar char="◦"/>
        <a:defRPr sz="214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02050" rtl="0" eaLnBrk="1" latinLnBrk="0" hangingPunct="1">
        <a:defRPr sz="2760" kern="1200">
          <a:solidFill>
            <a:schemeClr val="tx1"/>
          </a:solidFill>
          <a:latin typeface="+mn-lt"/>
          <a:ea typeface="+mn-ea"/>
          <a:cs typeface="+mn-cs"/>
        </a:defRPr>
      </a:lvl1pPr>
      <a:lvl2pPr marL="701025" algn="l" defTabSz="1402050" rtl="0" eaLnBrk="1" latinLnBrk="0" hangingPunct="1">
        <a:defRPr sz="2760" kern="1200">
          <a:solidFill>
            <a:schemeClr val="tx1"/>
          </a:solidFill>
          <a:latin typeface="+mn-lt"/>
          <a:ea typeface="+mn-ea"/>
          <a:cs typeface="+mn-cs"/>
        </a:defRPr>
      </a:lvl2pPr>
      <a:lvl3pPr marL="1402050" algn="l" defTabSz="1402050" rtl="0" eaLnBrk="1" latinLnBrk="0" hangingPunct="1">
        <a:defRPr sz="2760" kern="1200">
          <a:solidFill>
            <a:schemeClr val="tx1"/>
          </a:solidFill>
          <a:latin typeface="+mn-lt"/>
          <a:ea typeface="+mn-ea"/>
          <a:cs typeface="+mn-cs"/>
        </a:defRPr>
      </a:lvl3pPr>
      <a:lvl4pPr marL="2103074" algn="l" defTabSz="1402050" rtl="0" eaLnBrk="1" latinLnBrk="0" hangingPunct="1">
        <a:defRPr sz="2760" kern="1200">
          <a:solidFill>
            <a:schemeClr val="tx1"/>
          </a:solidFill>
          <a:latin typeface="+mn-lt"/>
          <a:ea typeface="+mn-ea"/>
          <a:cs typeface="+mn-cs"/>
        </a:defRPr>
      </a:lvl4pPr>
      <a:lvl5pPr marL="2804099" algn="l" defTabSz="1402050" rtl="0" eaLnBrk="1" latinLnBrk="0" hangingPunct="1">
        <a:defRPr sz="2760" kern="1200">
          <a:solidFill>
            <a:schemeClr val="tx1"/>
          </a:solidFill>
          <a:latin typeface="+mn-lt"/>
          <a:ea typeface="+mn-ea"/>
          <a:cs typeface="+mn-cs"/>
        </a:defRPr>
      </a:lvl5pPr>
      <a:lvl6pPr marL="3505124" algn="l" defTabSz="1402050" rtl="0" eaLnBrk="1" latinLnBrk="0" hangingPunct="1">
        <a:defRPr sz="2760" kern="1200">
          <a:solidFill>
            <a:schemeClr val="tx1"/>
          </a:solidFill>
          <a:latin typeface="+mn-lt"/>
          <a:ea typeface="+mn-ea"/>
          <a:cs typeface="+mn-cs"/>
        </a:defRPr>
      </a:lvl6pPr>
      <a:lvl7pPr marL="4206149" algn="l" defTabSz="1402050" rtl="0" eaLnBrk="1" latinLnBrk="0" hangingPunct="1">
        <a:defRPr sz="2760" kern="1200">
          <a:solidFill>
            <a:schemeClr val="tx1"/>
          </a:solidFill>
          <a:latin typeface="+mn-lt"/>
          <a:ea typeface="+mn-ea"/>
          <a:cs typeface="+mn-cs"/>
        </a:defRPr>
      </a:lvl7pPr>
      <a:lvl8pPr marL="4907173" algn="l" defTabSz="1402050" rtl="0" eaLnBrk="1" latinLnBrk="0" hangingPunct="1">
        <a:defRPr sz="2760" kern="1200">
          <a:solidFill>
            <a:schemeClr val="tx1"/>
          </a:solidFill>
          <a:latin typeface="+mn-lt"/>
          <a:ea typeface="+mn-ea"/>
          <a:cs typeface="+mn-cs"/>
        </a:defRPr>
      </a:lvl8pPr>
      <a:lvl9pPr marL="5608198" algn="l" defTabSz="1402050" rtl="0" eaLnBrk="1" latinLnBrk="0" hangingPunct="1">
        <a:defRPr sz="2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tc.edu/tech-fee-proposal" TargetMode="External"/><Relationship Id="rId2" Type="http://schemas.openxmlformats.org/officeDocument/2006/relationships/hyperlink" Target="mailto:cal.Erwin@cpt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title" idx="4294967295"/>
          </p:nvPr>
        </p:nvSpPr>
        <p:spPr>
          <a:xfrm>
            <a:off x="6386513" y="2378075"/>
            <a:ext cx="6400800" cy="42052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40205" marR="0" lvl="0" indent="-140205" algn="ctr" defTabSz="1402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3680" b="0" i="0" u="none" strike="noStrike" kern="1200" cap="none" spc="0" normalizeH="0" baseline="0" noProof="0" dirty="0">
              <a:ln>
                <a:noFill/>
              </a:ln>
              <a:solidFill>
                <a:srgbClr val="502D7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205" marR="0" lvl="0" indent="-140205" algn="ctr" defTabSz="1402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502D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 Technology Fee </a:t>
            </a:r>
          </a:p>
          <a:p>
            <a:pPr marL="140205" marR="0" lvl="0" indent="-140205" algn="ctr" defTabSz="1402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502D7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0205" marR="0" lvl="0" indent="-140205" algn="l" defTabSz="1402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502D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self assessed fee of the CPTC Student Body </a:t>
            </a:r>
          </a:p>
        </p:txBody>
      </p:sp>
      <p:pic>
        <p:nvPicPr>
          <p:cNvPr id="11" name="Picture 10" descr="Purple and green CPTC mountain logo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154" y="8647705"/>
            <a:ext cx="2552372" cy="1097280"/>
          </a:xfrm>
          <a:prstGeom prst="rect">
            <a:avLst/>
          </a:prstGeom>
        </p:spPr>
      </p:pic>
      <p:pic>
        <p:nvPicPr>
          <p:cNvPr id="10" name="Picture 9" descr="Green square CPTC logo&#10;"/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104157"/>
            <a:ext cx="914400" cy="914400"/>
          </a:xfrm>
          <a:prstGeom prst="round2DiagRect">
            <a:avLst>
              <a:gd name="adj1" fmla="val 16667"/>
              <a:gd name="adj2" fmla="val 0"/>
            </a:avLst>
          </a:prstGeom>
          <a:ln w="12700" cap="sq">
            <a:solidFill>
              <a:srgbClr val="502D7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3" name="Straight Connecto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685800" y="6629400"/>
            <a:ext cx="3276600" cy="0"/>
          </a:xfrm>
          <a:prstGeom prst="line">
            <a:avLst/>
          </a:prstGeom>
          <a:ln>
            <a:solidFill>
              <a:srgbClr val="502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Hanging purple welcome banner in front of a tree">
            <a:extLst>
              <a:ext uri="{FF2B5EF4-FFF2-40B4-BE49-F238E27FC236}">
                <a16:creationId xmlns:a16="http://schemas.microsoft.com/office/drawing/2014/main" id="{1DAE74A4-274F-F647-9186-9134F394133E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11" y="3040770"/>
            <a:ext cx="3757777" cy="2971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5702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39460"/>
            <a:ext cx="11914632" cy="2224494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Student Feedback – </a:t>
            </a:r>
            <a:br>
              <a:rPr lang="en-US" sz="6000" b="1" dirty="0">
                <a:solidFill>
                  <a:srgbClr val="502D7F"/>
                </a:solidFill>
              </a:rPr>
            </a:br>
            <a:r>
              <a:rPr lang="en-US" sz="6000" b="1" dirty="0">
                <a:solidFill>
                  <a:srgbClr val="502D7F"/>
                </a:solidFill>
              </a:rPr>
              <a:t>Personal Experience</a:t>
            </a:r>
            <a:endParaRPr lang="en-US" sz="6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549048"/>
              </p:ext>
            </p:extLst>
          </p:nvPr>
        </p:nvGraphicFramePr>
        <p:xfrm>
          <a:off x="380997" y="3276600"/>
          <a:ext cx="1285015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Extremely 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Moderately 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Slightly 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Neither Satisfied nor dissatisfied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Slightly dissatisfied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Moderately dissatisfied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Extremely dissatisfied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Wi-Fi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Tutoring center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LRC</a:t>
                      </a:r>
                      <a:r>
                        <a:rPr lang="en-US" sz="2200" baseline="0" dirty="0"/>
                        <a:t> computer lab hours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Printing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Digital Signage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College</a:t>
                      </a:r>
                      <a:r>
                        <a:rPr lang="en-US" sz="2200" baseline="0" dirty="0"/>
                        <a:t> Comm.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26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52400"/>
            <a:ext cx="11567160" cy="253234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Student Feedback – </a:t>
            </a:r>
            <a:br>
              <a:rPr lang="en-US" sz="6000" b="1" dirty="0">
                <a:solidFill>
                  <a:srgbClr val="502D7F"/>
                </a:solidFill>
              </a:rPr>
            </a:br>
            <a:r>
              <a:rPr lang="en-US" sz="6000" b="1" dirty="0">
                <a:solidFill>
                  <a:srgbClr val="502D7F"/>
                </a:solidFill>
              </a:rPr>
              <a:t>Level of Importance</a:t>
            </a:r>
            <a:endParaRPr lang="en-US" sz="6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2829"/>
              </p:ext>
            </p:extLst>
          </p:nvPr>
        </p:nvGraphicFramePr>
        <p:xfrm>
          <a:off x="2362200" y="3276600"/>
          <a:ext cx="9637612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62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Extremely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Very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Moderately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Slightly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Not at all important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Wi-Fi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Tutoring center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LRC</a:t>
                      </a:r>
                      <a:r>
                        <a:rPr lang="en-US" sz="2400" baseline="0" dirty="0"/>
                        <a:t> computer lab hours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Printing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Digital Signage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College</a:t>
                      </a:r>
                      <a:r>
                        <a:rPr lang="en-US" sz="2400" baseline="0" dirty="0"/>
                        <a:t> Comm.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31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Student Feedback – </a:t>
            </a:r>
            <a:br>
              <a:rPr lang="en-US" sz="6000" b="1" dirty="0">
                <a:solidFill>
                  <a:srgbClr val="502D7F"/>
                </a:solidFill>
              </a:rPr>
            </a:br>
            <a:r>
              <a:rPr lang="en-US" sz="6000" b="1" dirty="0">
                <a:solidFill>
                  <a:srgbClr val="502D7F"/>
                </a:solidFill>
              </a:rPr>
              <a:t>Open Ended Question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What should be available that currently is not?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Printing – reduced cost/free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Laptop checkout </a:t>
            </a:r>
            <a:endParaRPr lang="en-US" sz="32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Improved Wi-Fi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Updated computer labs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 Video-based portals for learning and skill development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Software libraries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92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Survey – Straw Poll Results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2830124"/>
            <a:ext cx="11567161" cy="62376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dirty="0">
                <a:solidFill>
                  <a:schemeClr val="tx1"/>
                </a:solidFill>
              </a:rPr>
              <a:t>Q: To fund new technology resources and services, over 30 community and technical colleges in Washington State have implemented a student tech fee. CPTC is one of the few campuses that doesn’t have an established fee. Of those that do, the per credit is between $1 and $9, which includes a cap of 10 credits per quarter. To fund the services you have identified in the previous question, what would you consider to be a reasonable fee? 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 descr="Straw poll survey results about technology fee"/>
          <p:cNvGraphicFramePr/>
          <p:nvPr>
            <p:extLst>
              <p:ext uri="{D42A27DB-BD31-4B8C-83A1-F6EECF244321}">
                <p14:modId xmlns:p14="http://schemas.microsoft.com/office/powerpoint/2010/main" val="1967845897"/>
              </p:ext>
            </p:extLst>
          </p:nvPr>
        </p:nvGraphicFramePr>
        <p:xfrm>
          <a:off x="1261871" y="4648200"/>
          <a:ext cx="10853929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9638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600200"/>
            <a:ext cx="12448032" cy="86361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000" b="1" dirty="0">
                <a:solidFill>
                  <a:srgbClr val="502D7F"/>
                </a:solidFill>
              </a:rPr>
              <a:t>Survey – Straw Poll Results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2971800"/>
            <a:ext cx="11567162" cy="48082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Q14: Do you feel a tech fee would benefit students?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Chart 6" descr="Straw survey results asking : Do you feel a tech fee would benefit students. 45% say NO. 55% say YES"/>
          <p:cNvGraphicFramePr/>
          <p:nvPr>
            <p:extLst>
              <p:ext uri="{D42A27DB-BD31-4B8C-83A1-F6EECF244321}">
                <p14:modId xmlns:p14="http://schemas.microsoft.com/office/powerpoint/2010/main" val="181351801"/>
              </p:ext>
            </p:extLst>
          </p:nvPr>
        </p:nvGraphicFramePr>
        <p:xfrm>
          <a:off x="1440179" y="3733800"/>
          <a:ext cx="11210545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7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Task Force Recommendation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  </a:t>
            </a:r>
            <a:r>
              <a:rPr lang="en-US" sz="3200" dirty="0">
                <a:solidFill>
                  <a:schemeClr val="tx1"/>
                </a:solidFill>
              </a:rPr>
              <a:t>Continue to develop/finalize governing documents in May 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  Set fee level at $4.00/credit with a cap of $40.00/quarter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  Estimated revenue for one-time and </a:t>
            </a:r>
            <a:r>
              <a:rPr lang="en-US" sz="3200" dirty="0"/>
              <a:t>ongoing support for tech impacting campus life, student success and learning</a:t>
            </a:r>
            <a:r>
              <a:rPr lang="en-US" sz="3200" dirty="0">
                <a:solidFill>
                  <a:schemeClr val="tx1"/>
                </a:solidFill>
              </a:rPr>
              <a:t>: $412,680.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Proposed Timeline </a:t>
            </a:r>
          </a:p>
          <a:p>
            <a:pPr marL="308451" lvl="1" indent="0">
              <a:buNone/>
            </a:pPr>
            <a:r>
              <a:rPr lang="en-US" sz="2893" dirty="0">
                <a:solidFill>
                  <a:schemeClr val="tx1"/>
                </a:solidFill>
              </a:rPr>
              <a:t>May 18 	Second draft of governing documents received </a:t>
            </a:r>
            <a:br>
              <a:rPr lang="en-US" sz="2893" dirty="0">
                <a:solidFill>
                  <a:schemeClr val="tx1"/>
                </a:solidFill>
              </a:rPr>
            </a:br>
            <a:r>
              <a:rPr lang="en-US" sz="2893" dirty="0">
                <a:solidFill>
                  <a:schemeClr val="tx1"/>
                </a:solidFill>
              </a:rPr>
              <a:t>		</a:t>
            </a:r>
            <a:r>
              <a:rPr lang="en-US" sz="2893" i="1" dirty="0">
                <a:solidFill>
                  <a:schemeClr val="tx1"/>
                </a:solidFill>
              </a:rPr>
              <a:t>Adoption of fee recommendation and intent to proceed </a:t>
            </a:r>
          </a:p>
          <a:p>
            <a:pPr marL="308451" lvl="1" indent="0">
              <a:buNone/>
            </a:pPr>
            <a:r>
              <a:rPr lang="en-US" sz="2893" dirty="0">
                <a:solidFill>
                  <a:schemeClr val="tx1"/>
                </a:solidFill>
              </a:rPr>
              <a:t>May 22	Deadline to submit feedback/questions </a:t>
            </a:r>
          </a:p>
          <a:p>
            <a:pPr marL="308451" lvl="1" indent="0">
              <a:buNone/>
            </a:pPr>
            <a:r>
              <a:rPr lang="en-US" sz="2893" dirty="0">
                <a:solidFill>
                  <a:schemeClr val="tx1"/>
                </a:solidFill>
              </a:rPr>
              <a:t>May 29	Final review by Student Government (special meeting) </a:t>
            </a:r>
          </a:p>
          <a:p>
            <a:pPr marL="308451" lvl="1" indent="0">
              <a:buNone/>
            </a:pPr>
            <a:r>
              <a:rPr lang="en-US" sz="2893" dirty="0">
                <a:solidFill>
                  <a:schemeClr val="tx1"/>
                </a:solidFill>
              </a:rPr>
              <a:t>June 1		Posted for public comment and review </a:t>
            </a:r>
          </a:p>
          <a:p>
            <a:pPr marL="308451" lvl="1" indent="0">
              <a:buNone/>
            </a:pPr>
            <a:r>
              <a:rPr lang="en-US" sz="2893" dirty="0">
                <a:solidFill>
                  <a:schemeClr val="tx1"/>
                </a:solidFill>
              </a:rPr>
              <a:t>June 8-11	Special election </a:t>
            </a:r>
          </a:p>
        </p:txBody>
      </p:sp>
    </p:spTree>
    <p:extLst>
      <p:ext uri="{BB962C8B-B14F-4D97-AF65-F5344CB8AC3E}">
        <p14:creationId xmlns:p14="http://schemas.microsoft.com/office/powerpoint/2010/main" val="4207224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Technology Fee – Voting Process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The Student Government would need to create an election experience for the student body June 8-11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All currently eligible students will be invited to participate by email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The student body will be limited to one vote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The vote will be conducted online using </a:t>
            </a:r>
            <a:r>
              <a:rPr lang="en-US" sz="3200" dirty="0" err="1">
                <a:solidFill>
                  <a:schemeClr val="tx1"/>
                </a:solidFill>
              </a:rPr>
              <a:t>Qualtrics</a:t>
            </a:r>
            <a:r>
              <a:rPr lang="en-US" sz="3200" dirty="0">
                <a:solidFill>
                  <a:schemeClr val="tx1"/>
                </a:solidFill>
              </a:rPr>
              <a:t> Survey Software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Votes will be logged using the survey software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Results should be ratified no later than the final Student Government meeting of the academic year on June 15 </a:t>
            </a:r>
          </a:p>
        </p:txBody>
      </p:sp>
    </p:spTree>
    <p:extLst>
      <p:ext uri="{BB962C8B-B14F-4D97-AF65-F5344CB8AC3E}">
        <p14:creationId xmlns:p14="http://schemas.microsoft.com/office/powerpoint/2010/main" val="2104270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Thank You!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 Your assistance will help us make this a successful voting experience for our students in June.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 If the vote carries it will mean more funding for needed technology.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</a:rPr>
              <a:t>If you need more info about this process, please contact: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	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Cal Erwin-Svoboda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Director of Student Life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en-US" sz="3200" dirty="0">
                <a:solidFill>
                  <a:schemeClr val="tx1"/>
                </a:solidFill>
                <a:hlinkClick r:id="rId2"/>
              </a:rPr>
              <a:t>cal.Erwin@cptc.edu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253-589-5644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Find out more at </a:t>
            </a:r>
            <a:r>
              <a:rPr lang="en-US" sz="3200" dirty="0">
                <a:solidFill>
                  <a:schemeClr val="tx1"/>
                </a:solidFill>
                <a:hlinkClick r:id="rId3"/>
              </a:rPr>
              <a:t>www.cptc.edu/tech-fee-proposal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546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Technology Fee – What is it?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3200" dirty="0"/>
              <a:t> A voluntary fee for the purpose of providing ongoing support for technologies impacting campus life, student success and learning.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/>
              <a:t>The fee must be approved by the Student Government and supported by the student body through an election process.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Students are majority membership holders on committee and have control over where funding resides, identical to the process for recommending the yearly services &amp; activities fee budget.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The fee is eligible for cancelation through a vote of student body.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Positively impact student use of current technology, access of, enhancing learning and improving technological skills. </a:t>
            </a:r>
          </a:p>
        </p:txBody>
      </p:sp>
    </p:spTree>
    <p:extLst>
      <p:ext uri="{BB962C8B-B14F-4D97-AF65-F5344CB8AC3E}">
        <p14:creationId xmlns:p14="http://schemas.microsoft.com/office/powerpoint/2010/main" val="29961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Technology Fee – History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 In the 1990’s a technology fee was written into state law for four-year colleges and universities to ensure progressive expansion of technology usage on campus.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 Community and technical colleges followed by asking student governments to self-assess a similar fee.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80" dirty="0">
                <a:solidFill>
                  <a:schemeClr val="tx1"/>
                </a:solidFill>
              </a:rPr>
              <a:t>Since colleges are limited to the kinds of fees that they can assess students, a student technology fee is one that must be self-assessed and approved by the student body.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The Associated Student Government has been considering a student technology fee since 2016.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CPTC is one of the few colleges in the state that does not have an established technology fee. </a:t>
            </a:r>
          </a:p>
        </p:txBody>
      </p:sp>
    </p:spTree>
    <p:extLst>
      <p:ext uri="{BB962C8B-B14F-4D97-AF65-F5344CB8AC3E}">
        <p14:creationId xmlns:p14="http://schemas.microsoft.com/office/powerpoint/2010/main" val="413892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Technology Fee – What it Offers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200" dirty="0"/>
              <a:t>Raising and expending this fee has the objective to fund one-time projects and ongoing support for technologies impacting campus life, student success and learning.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/>
              <a:t>Positively impact technological developments that help students: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93" dirty="0"/>
              <a:t>Use current technology, as found in the workforce;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93" dirty="0"/>
              <a:t>Gain access to technology that enhances student learning;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93" dirty="0"/>
              <a:t>Enhance learning about technology;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93" dirty="0"/>
              <a:t>Improve students’ technological skills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/>
              <a:t>Funding will not be used for instruction-related requests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93" dirty="0"/>
          </a:p>
        </p:txBody>
      </p:sp>
    </p:spTree>
    <p:extLst>
      <p:ext uri="{BB962C8B-B14F-4D97-AF65-F5344CB8AC3E}">
        <p14:creationId xmlns:p14="http://schemas.microsoft.com/office/powerpoint/2010/main" val="391429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Technology Fee – Who Pays 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3200" dirty="0"/>
              <a:t>All students eligible for being assessed would pay the fee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/>
              <a:t>Some students will not pay the fee because of waivers and other classifications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Students who receive </a:t>
            </a:r>
            <a:r>
              <a:rPr lang="en-US" sz="3200" dirty="0"/>
              <a:t>tuition/fee waivers will most likely receive a lowered fee assessment </a:t>
            </a:r>
          </a:p>
        </p:txBody>
      </p:sp>
    </p:spTree>
    <p:extLst>
      <p:ext uri="{BB962C8B-B14F-4D97-AF65-F5344CB8AC3E}">
        <p14:creationId xmlns:p14="http://schemas.microsoft.com/office/powerpoint/2010/main" val="1068223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Technology Fee –Work to Date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2830125"/>
            <a:ext cx="11567161" cy="616915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900" b="1" dirty="0"/>
              <a:t>2015</a:t>
            </a:r>
            <a:br>
              <a:rPr lang="en-US" sz="2900" dirty="0"/>
            </a:br>
            <a:r>
              <a:rPr lang="en-US" sz="2900" dirty="0"/>
              <a:t>College administrators met with the Associated Student Government (ASG) to discuss supporting the development of a zero-increase fee that combined accessing CANVAS and course fees that required heavy computer use as part of instructional curriculum. </a:t>
            </a:r>
          </a:p>
          <a:p>
            <a:pPr marL="0" lvl="0" indent="0">
              <a:buNone/>
            </a:pPr>
            <a:r>
              <a:rPr lang="en-US" sz="2900" b="1" dirty="0"/>
              <a:t>2016</a:t>
            </a:r>
            <a:br>
              <a:rPr lang="en-US" sz="2900" b="1" dirty="0"/>
            </a:br>
            <a:r>
              <a:rPr lang="en-US" sz="2900" b="1" dirty="0"/>
              <a:t> </a:t>
            </a:r>
            <a:r>
              <a:rPr lang="en-US" sz="2900" dirty="0"/>
              <a:t>A task force was convened and created the comprehensive fee and completed a first draft of policy and procedure code for a tech fee. </a:t>
            </a:r>
          </a:p>
          <a:p>
            <a:pPr marL="0" lvl="0" indent="0">
              <a:buNone/>
            </a:pPr>
            <a:r>
              <a:rPr lang="en-US" sz="2900" i="1" dirty="0">
                <a:solidFill>
                  <a:schemeClr val="tx1"/>
                </a:solidFill>
              </a:rPr>
              <a:t>Improving campus technology </a:t>
            </a:r>
            <a:r>
              <a:rPr lang="en-US" sz="2900" dirty="0">
                <a:solidFill>
                  <a:schemeClr val="tx1"/>
                </a:solidFill>
              </a:rPr>
              <a:t>was first added to the ASG annual Student Priorities Paper and has been on every subsequent paper. </a:t>
            </a:r>
          </a:p>
          <a:p>
            <a:pPr marL="0" lvl="0" indent="0">
              <a:buNone/>
            </a:pPr>
            <a:r>
              <a:rPr lang="en-US" sz="2900" b="1" dirty="0"/>
              <a:t>2017</a:t>
            </a:r>
            <a:br>
              <a:rPr lang="en-US" sz="2900" dirty="0"/>
            </a:br>
            <a:r>
              <a:rPr lang="en-US" sz="2900" dirty="0"/>
              <a:t>Student survey was developed with the intent of gathering feedback from students about their satisfaction with campus technology; survey was never distributed to students.</a:t>
            </a:r>
          </a:p>
        </p:txBody>
      </p:sp>
    </p:spTree>
    <p:extLst>
      <p:ext uri="{BB962C8B-B14F-4D97-AF65-F5344CB8AC3E}">
        <p14:creationId xmlns:p14="http://schemas.microsoft.com/office/powerpoint/2010/main" val="112400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Technology Fee –Work to Date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900" b="1" dirty="0"/>
              <a:t>2018</a:t>
            </a:r>
            <a:br>
              <a:rPr lang="en-US" sz="2900" dirty="0"/>
            </a:br>
            <a:r>
              <a:rPr lang="en-US" sz="2900" dirty="0"/>
              <a:t>The Director of Student Life’s job description was updated to include: </a:t>
            </a:r>
            <a:r>
              <a:rPr lang="en-US" sz="2900" i="1" dirty="0"/>
              <a:t>Serve as a major contributor in the visioning, implementation and operation of a Student Technology Fee as supported by the Associated Students.</a:t>
            </a:r>
            <a:endParaRPr lang="en-US" sz="2900" dirty="0"/>
          </a:p>
          <a:p>
            <a:pPr marL="0" indent="0">
              <a:buNone/>
            </a:pPr>
            <a:r>
              <a:rPr lang="en-US" sz="2900" b="1" dirty="0"/>
              <a:t>2019</a:t>
            </a:r>
            <a:br>
              <a:rPr lang="en-US" sz="2900" dirty="0"/>
            </a:br>
            <a:r>
              <a:rPr lang="en-US" sz="2900" dirty="0"/>
              <a:t>Discussions resumed about technology fee to ensure funding is available to allocate one-time funds to technology projects and ongoing support for technologies that impact campus life, student success and learning</a:t>
            </a:r>
          </a:p>
          <a:p>
            <a:pPr marL="0" indent="0">
              <a:buNone/>
            </a:pPr>
            <a:r>
              <a:rPr lang="en-US" sz="2900" b="1" dirty="0"/>
              <a:t>2020</a:t>
            </a:r>
            <a:br>
              <a:rPr lang="en-US" sz="2900" dirty="0"/>
            </a:br>
            <a:r>
              <a:rPr lang="en-US" sz="2900" dirty="0"/>
              <a:t>The Student Government authorizes the re-creation of the tech fee task force with the intention of developing a tech fee proposal by Spring 2020.</a:t>
            </a:r>
          </a:p>
        </p:txBody>
      </p:sp>
    </p:spTree>
    <p:extLst>
      <p:ext uri="{BB962C8B-B14F-4D97-AF65-F5344CB8AC3E}">
        <p14:creationId xmlns:p14="http://schemas.microsoft.com/office/powerpoint/2010/main" val="124883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Technology Fee – Student Feedback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en-US" sz="3200" dirty="0"/>
              <a:t> </a:t>
            </a:r>
            <a:r>
              <a:rPr lang="en-US" sz="3200" dirty="0">
                <a:solidFill>
                  <a:schemeClr val="tx1"/>
                </a:solidFill>
              </a:rPr>
              <a:t>An open survey experience was offered to students. Survey locations included the student center and email. 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110 surveys were completed.</a:t>
            </a:r>
          </a:p>
          <a:p>
            <a:pPr lvl="0">
              <a:buFont typeface="Wingdings" pitchFamily="2" charset="2"/>
              <a:buChar char="ü"/>
            </a:pPr>
            <a:r>
              <a:rPr lang="en-US" sz="3200" dirty="0">
                <a:solidFill>
                  <a:schemeClr val="tx1"/>
                </a:solidFill>
              </a:rPr>
              <a:t>The survey tried to assess student’s opinions about a technology fee and asked the following questions: </a:t>
            </a:r>
          </a:p>
          <a:p>
            <a:pPr marL="308451" lvl="1" indent="0">
              <a:buNone/>
            </a:pPr>
            <a:endParaRPr lang="en-US" sz="2893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893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82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DF166-BA06-6945-BA1B-66A07CFBC3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04016" y="180882"/>
            <a:ext cx="11566525" cy="1292225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502D7F"/>
                </a:solidFill>
              </a:rPr>
              <a:t>Technology Fee – Student Feedback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2393-8844-BA43-8FC7-EC468E89CCD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1473107"/>
            <a:ext cx="9524999" cy="142249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Q1. What program are you in? </a:t>
            </a:r>
          </a:p>
          <a:p>
            <a:pPr marL="0" lv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10" name="Chart 9" descr="Chart of student feedback about technology fee"/>
          <p:cNvGraphicFramePr/>
          <p:nvPr>
            <p:extLst>
              <p:ext uri="{D42A27DB-BD31-4B8C-83A1-F6EECF244321}">
                <p14:modId xmlns:p14="http://schemas.microsoft.com/office/powerpoint/2010/main" val="4185228772"/>
              </p:ext>
            </p:extLst>
          </p:nvPr>
        </p:nvGraphicFramePr>
        <p:xfrm>
          <a:off x="-152400" y="685800"/>
          <a:ext cx="13258800" cy="906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92887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lover Par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2D7F"/>
      </a:accent1>
      <a:accent2>
        <a:srgbClr val="719500"/>
      </a:accent2>
      <a:accent3>
        <a:srgbClr val="333333"/>
      </a:accent3>
      <a:accent4>
        <a:srgbClr val="8D6CD1"/>
      </a:accent4>
      <a:accent5>
        <a:srgbClr val="BED600"/>
      </a:accent5>
      <a:accent6>
        <a:srgbClr val="9A9B9D"/>
      </a:accent6>
      <a:hlink>
        <a:srgbClr val="719500"/>
      </a:hlink>
      <a:folHlink>
        <a:srgbClr val="8D6CD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15745</TotalTime>
  <Words>1277</Words>
  <Application>Microsoft Office PowerPoint</Application>
  <PresentationFormat>Custom</PresentationFormat>
  <Paragraphs>179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Retrospect</vt:lpstr>
      <vt:lpstr> Student Technology Fee   A self assessed fee of the CPTC Student Body </vt:lpstr>
      <vt:lpstr>Technology Fee – What is it?</vt:lpstr>
      <vt:lpstr>Technology Fee – History </vt:lpstr>
      <vt:lpstr>Technology Fee – What it Offers</vt:lpstr>
      <vt:lpstr>Technology Fee – Who Pays </vt:lpstr>
      <vt:lpstr>Technology Fee –Work to Date</vt:lpstr>
      <vt:lpstr>Technology Fee –Work to Date</vt:lpstr>
      <vt:lpstr>Technology Fee – Student Feedback</vt:lpstr>
      <vt:lpstr>Technology Fee – Student Feedback</vt:lpstr>
      <vt:lpstr>Student Feedback –  Personal Experience</vt:lpstr>
      <vt:lpstr>Student Feedback –  Level of Importance</vt:lpstr>
      <vt:lpstr>Student Feedback –  Open Ended Question </vt:lpstr>
      <vt:lpstr>Survey – Straw Poll Results </vt:lpstr>
      <vt:lpstr>Survey – Straw Poll Results </vt:lpstr>
      <vt:lpstr>Task Force Recommendation </vt:lpstr>
      <vt:lpstr>Technology Fee – Voting Process </vt:lpstr>
      <vt:lpstr>Thank You! </vt:lpstr>
    </vt:vector>
  </TitlesOfParts>
  <Company>Renton Technical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Leadership challenge</dc:title>
  <dc:creator>bkelso</dc:creator>
  <cp:lastModifiedBy>Dufour, Jeanna</cp:lastModifiedBy>
  <cp:revision>486</cp:revision>
  <cp:lastPrinted>2019-02-05T19:51:21Z</cp:lastPrinted>
  <dcterms:created xsi:type="dcterms:W3CDTF">2014-08-26T14:37:16Z</dcterms:created>
  <dcterms:modified xsi:type="dcterms:W3CDTF">2020-05-21T22:26:31Z</dcterms:modified>
</cp:coreProperties>
</file>